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Nunito SemiBold"/>
      <p:regular r:id="rId14"/>
      <p:bold r:id="rId15"/>
      <p:italic r:id="rId16"/>
      <p:boldItalic r:id="rId17"/>
    </p:embeddedFont>
    <p:embeddedFont>
      <p:font typeface="Arimo"/>
      <p:regular r:id="rId18"/>
      <p:bold r:id="rId19"/>
      <p:italic r:id="rId20"/>
      <p:boldItalic r:id="rId21"/>
    </p:embeddedFont>
    <p:embeddedFont>
      <p:font typeface="Nunito"/>
      <p:regular r:id="rId22"/>
      <p:bold r:id="rId23"/>
      <p:italic r:id="rId24"/>
      <p:boldItalic r:id="rId25"/>
    </p:embeddedFont>
    <p:embeddedFont>
      <p:font typeface="Syne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mo-italic.fntdata"/><Relationship Id="rId22" Type="http://schemas.openxmlformats.org/officeDocument/2006/relationships/font" Target="fonts/Nunito-regular.fntdata"/><Relationship Id="rId21" Type="http://schemas.openxmlformats.org/officeDocument/2006/relationships/font" Target="fonts/Arimo-boldItalic.fntdata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yne-regular.fntdata"/><Relationship Id="rId25" Type="http://schemas.openxmlformats.org/officeDocument/2006/relationships/font" Target="fonts/Nunito-boldItalic.fntdata"/><Relationship Id="rId27" Type="http://schemas.openxmlformats.org/officeDocument/2006/relationships/font" Target="fonts/Syn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NunitoSemiBold-bold.fntdata"/><Relationship Id="rId14" Type="http://schemas.openxmlformats.org/officeDocument/2006/relationships/font" Target="fonts/NunitoSemiBold-regular.fntdata"/><Relationship Id="rId17" Type="http://schemas.openxmlformats.org/officeDocument/2006/relationships/font" Target="fonts/NunitoSemiBold-boldItalic.fntdata"/><Relationship Id="rId16" Type="http://schemas.openxmlformats.org/officeDocument/2006/relationships/font" Target="fonts/NunitoSemiBold-italic.fntdata"/><Relationship Id="rId19" Type="http://schemas.openxmlformats.org/officeDocument/2006/relationships/font" Target="fonts/Arimo-bold.fntdata"/><Relationship Id="rId18" Type="http://schemas.openxmlformats.org/officeDocument/2006/relationships/font" Target="fonts/Arim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" name="Google Shape;1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" name="Google Shape;2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100" lIns="134100" spcFirstLastPara="1" rIns="134100" wrap="square" tIns="134100">
            <a:noAutofit/>
          </a:bodyPr>
          <a:lstStyle>
            <a:lvl1pPr lvl="0" algn="r">
              <a:buNone/>
              <a:defRPr sz="1900">
                <a:solidFill>
                  <a:schemeClr val="tx1"/>
                </a:solidFill>
              </a:defRPr>
            </a:lvl1pPr>
            <a:lvl2pPr lvl="1" algn="r">
              <a:buNone/>
              <a:defRPr sz="1900">
                <a:solidFill>
                  <a:schemeClr val="tx1"/>
                </a:solidFill>
              </a:defRPr>
            </a:lvl2pPr>
            <a:lvl3pPr lvl="2" algn="r">
              <a:buNone/>
              <a:defRPr sz="1900">
                <a:solidFill>
                  <a:schemeClr val="tx1"/>
                </a:solidFill>
              </a:defRPr>
            </a:lvl3pPr>
            <a:lvl4pPr lvl="3" algn="r">
              <a:buNone/>
              <a:defRPr sz="1900">
                <a:solidFill>
                  <a:schemeClr val="tx1"/>
                </a:solidFill>
              </a:defRPr>
            </a:lvl4pPr>
            <a:lvl5pPr lvl="4" algn="r">
              <a:buNone/>
              <a:defRPr sz="1900">
                <a:solidFill>
                  <a:schemeClr val="tx1"/>
                </a:solidFill>
              </a:defRPr>
            </a:lvl5pPr>
            <a:lvl6pPr lvl="5" algn="r">
              <a:buNone/>
              <a:defRPr sz="1900">
                <a:solidFill>
                  <a:schemeClr val="tx1"/>
                </a:solidFill>
              </a:defRPr>
            </a:lvl6pPr>
            <a:lvl7pPr lvl="6" algn="r">
              <a:buNone/>
              <a:defRPr sz="1900">
                <a:solidFill>
                  <a:schemeClr val="tx1"/>
                </a:solidFill>
              </a:defRPr>
            </a:lvl7pPr>
            <a:lvl8pPr lvl="7" algn="r">
              <a:buNone/>
              <a:defRPr sz="1900">
                <a:solidFill>
                  <a:schemeClr val="tx1"/>
                </a:solidFill>
              </a:defRPr>
            </a:lvl8pPr>
            <a:lvl9pPr lvl="8" algn="r">
              <a:buNone/>
              <a:defRPr sz="19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966800" y="817200"/>
            <a:ext cx="7593000" cy="29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49"/>
              <a:buFont typeface="Syne"/>
              <a:buNone/>
            </a:pPr>
            <a:r>
              <a:rPr b="1" i="0" lang="en-US" sz="3849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Sound of Silence: Transforming Visuals into Bengali Audio</a:t>
            </a:r>
            <a:r>
              <a:rPr b="1" lang="en-US" sz="3849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 </a:t>
            </a:r>
            <a:r>
              <a:rPr b="1" i="0" lang="en-US" sz="3849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For the Blind</a:t>
            </a:r>
            <a:endParaRPr b="0" i="0" sz="384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833199" y="5770126"/>
            <a:ext cx="747760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1460900" y="4170150"/>
            <a:ext cx="6604800" cy="301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3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RA: EHSANUR RAHMAN RHYTHM</a:t>
            </a:r>
            <a:endParaRPr sz="23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3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ST: FARAH BINTA HAQUE</a:t>
            </a:r>
            <a:endParaRPr sz="23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3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3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Presented By:</a:t>
            </a:r>
            <a:endParaRPr sz="23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3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Team 18</a:t>
            </a:r>
            <a:endParaRPr sz="23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3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Isratul Hasan 20301072</a:t>
            </a:r>
            <a:endParaRPr sz="23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3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Maliha Mehejabin 20301264</a:t>
            </a:r>
            <a:br>
              <a:rPr lang="en-US" sz="23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</a:br>
            <a:r>
              <a:rPr lang="en-US" sz="23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Tahsin Ashrafee Susmit 20301088</a:t>
            </a:r>
            <a:endParaRPr sz="2100"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3">
            <a:alphaModFix amt="50000"/>
          </a:blip>
          <a:srcRect b="0" l="0" r="28005" t="0"/>
          <a:stretch/>
        </p:blipFill>
        <p:spPr>
          <a:xfrm>
            <a:off x="8890000" y="-100"/>
            <a:ext cx="5740401" cy="8229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2348389" y="621863"/>
            <a:ext cx="4443889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Syne"/>
              <a:buNone/>
            </a:pPr>
            <a:r>
              <a:rPr b="1" i="0" lang="en-US" sz="4374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Introduction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2703790" y="1760577"/>
            <a:ext cx="9578102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Calibri"/>
              <a:buAutoNum type="arabicPeriod"/>
            </a:pPr>
            <a:r>
              <a:rPr b="1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Tech Approach: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3059311" y="2365891"/>
            <a:ext cx="922258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ML for predictions.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3059311" y="2810113"/>
            <a:ext cx="922258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Deep learning with neural networks.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2703790" y="3254335"/>
            <a:ext cx="9578102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Calibri"/>
              <a:buAutoNum type="arabicPeriod" startAt="2"/>
            </a:pPr>
            <a:r>
              <a:rPr b="1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Key Models: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3059311" y="3698557"/>
            <a:ext cx="922258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CNN-VGG16: Efficient image processing.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3059311" y="4142780"/>
            <a:ext cx="922258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RNN-LSTM: Sequential data handling.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2703790" y="4587002"/>
            <a:ext cx="9578102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Calibri"/>
              <a:buAutoNum type="arabicPeriod" startAt="3"/>
            </a:pPr>
            <a:r>
              <a:rPr b="1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Accessibility System: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3059311" y="5031224"/>
            <a:ext cx="922258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Integrating CNN-VGG16, RNN-LSTM, and Google TTS.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3059311" y="5475446"/>
            <a:ext cx="922258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Converts visual data into verbal descriptions.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2703790" y="5919668"/>
            <a:ext cx="9578102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Calibri"/>
              <a:buAutoNum type="arabicPeriod" startAt="4"/>
            </a:pPr>
            <a:r>
              <a:rPr b="1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Achievements: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3059311" y="6363891"/>
            <a:ext cx="922258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39K captioned images compiled.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3059311" y="6808113"/>
            <a:ext cx="922258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97.14% combined model accuracy.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3059311" y="7252335"/>
            <a:ext cx="922258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Blue scores (1=0.53, 2=0.35) for translation quality.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highlight>
                  <a:srgbClr val="E94949"/>
                </a:highlight>
                <a:latin typeface="Nunito"/>
                <a:ea typeface="Nunito"/>
                <a:cs typeface="Nunito"/>
                <a:sym typeface="Nunito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57600" cy="822971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/>
        </p:nvSpPr>
        <p:spPr>
          <a:xfrm>
            <a:off x="4718108" y="544475"/>
            <a:ext cx="84387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98"/>
              <a:buFont typeface="Syne"/>
              <a:buNone/>
            </a:pPr>
            <a:r>
              <a:rPr b="1" i="0" lang="en-US" sz="3898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Literature Review</a:t>
            </a:r>
            <a:endParaRPr b="0" i="0" sz="389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678091" y="1682710"/>
            <a:ext cx="7891701" cy="31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59"/>
              <a:buFont typeface="Calibri"/>
              <a:buAutoNum type="arabicPeriod"/>
            </a:pPr>
            <a:r>
              <a:rPr b="1" i="0" lang="en-US" sz="1559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Text-to-Audio Algorithm:</a:t>
            </a:r>
            <a:endParaRPr b="0" i="0" sz="15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994916" y="2222063"/>
            <a:ext cx="7574875" cy="31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59"/>
              <a:buFont typeface="Arimo"/>
              <a:buChar char="•"/>
            </a:pPr>
            <a:r>
              <a:rPr b="0" i="0" lang="en-US" sz="1559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Proposed by Chowdary et al. (April 2023).</a:t>
            </a:r>
            <a:endParaRPr b="0" i="0" sz="15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994916" y="2617946"/>
            <a:ext cx="7574875" cy="31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59"/>
              <a:buFont typeface="Arimo"/>
              <a:buChar char="•"/>
            </a:pPr>
            <a:r>
              <a:rPr b="0" i="0" lang="en-US" sz="1559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OCR translates 38+ languages, SqueezeNet excels (83.56%).</a:t>
            </a:r>
            <a:endParaRPr b="0" i="0" sz="15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5678091" y="3013829"/>
            <a:ext cx="7891701" cy="31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59"/>
              <a:buFont typeface="Calibri"/>
              <a:buAutoNum type="arabicPeriod" startAt="2"/>
            </a:pPr>
            <a:r>
              <a:rPr b="1" i="0" lang="en-US" sz="1559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Bangla Photo Captioning:</a:t>
            </a:r>
            <a:endParaRPr b="0" i="0" sz="15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5994916" y="3409712"/>
            <a:ext cx="7574875" cy="31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59"/>
              <a:buFont typeface="Arimo"/>
              <a:buChar char="•"/>
            </a:pPr>
            <a:r>
              <a:rPr b="0" i="0" lang="en-US" sz="1559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Akash et al.'s research (2022).</a:t>
            </a:r>
            <a:endParaRPr b="0" i="0" sz="15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5994916" y="3805595"/>
            <a:ext cx="7574875" cy="31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59"/>
              <a:buFont typeface="Arimo"/>
              <a:buChar char="•"/>
            </a:pPr>
            <a:r>
              <a:rPr b="0" i="0" lang="en-US" sz="1559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Uses ResNet50 for feature extraction.</a:t>
            </a:r>
            <a:endParaRPr b="0" i="0" sz="15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5"/>
          <p:cNvSpPr/>
          <p:nvPr/>
        </p:nvSpPr>
        <p:spPr>
          <a:xfrm>
            <a:off x="5994916" y="4201478"/>
            <a:ext cx="7574875" cy="31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59"/>
              <a:buFont typeface="Arimo"/>
              <a:buChar char="•"/>
            </a:pPr>
            <a:r>
              <a:rPr b="0" i="0" lang="en-US" sz="1559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Trained on BanglaLekhaImageCaptions and Flickr datasets.</a:t>
            </a:r>
            <a:endParaRPr b="0" i="0" sz="15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5678091" y="4597360"/>
            <a:ext cx="7891701" cy="31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59"/>
              <a:buFont typeface="Calibri"/>
              <a:buAutoNum type="arabicPeriod" startAt="3"/>
            </a:pPr>
            <a:r>
              <a:rPr b="1" i="0" lang="en-US" sz="1559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Novel OCR for Blind Users:</a:t>
            </a:r>
            <a:endParaRPr b="0" i="0" sz="15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5994916" y="4993243"/>
            <a:ext cx="7574875" cy="31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59"/>
              <a:buFont typeface="Arimo"/>
              <a:buChar char="•"/>
            </a:pPr>
            <a:r>
              <a:rPr b="0" i="0" lang="en-US" sz="1559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Research by Hemalatha et al. (April 14, 2022).</a:t>
            </a:r>
            <a:endParaRPr b="0" i="0" sz="15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5994916" y="5389126"/>
            <a:ext cx="7574875" cy="31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59"/>
              <a:buFont typeface="Arimo"/>
              <a:buChar char="•"/>
            </a:pPr>
            <a:r>
              <a:rPr b="0" i="0" lang="en-US" sz="1559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Introduces an OCR tool for visually impaired users.</a:t>
            </a:r>
            <a:endParaRPr b="0" i="0" sz="15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5994916" y="5785009"/>
            <a:ext cx="7574875" cy="31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59"/>
              <a:buFont typeface="Arimo"/>
              <a:buChar char="•"/>
            </a:pPr>
            <a:r>
              <a:rPr b="0" i="0" lang="en-US" sz="1559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Achieves higher accuracy than existing algorithms.</a:t>
            </a:r>
            <a:endParaRPr b="0" i="0" sz="15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5678091" y="6180892"/>
            <a:ext cx="7891701" cy="31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59"/>
              <a:buFont typeface="Calibri"/>
              <a:buAutoNum type="arabicPeriod" startAt="4"/>
            </a:pPr>
            <a:r>
              <a:rPr b="1" i="0" lang="en-US" sz="1559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Bengali Image Captioning Model:</a:t>
            </a:r>
            <a:endParaRPr b="0" i="0" sz="15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5994916" y="6576774"/>
            <a:ext cx="7574875" cy="31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59"/>
              <a:buFont typeface="Arimo"/>
              <a:buChar char="•"/>
            </a:pPr>
            <a:r>
              <a:rPr b="0" i="0" lang="en-US" sz="1559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Khan et al.'s model (Feb 14, 2021).</a:t>
            </a:r>
            <a:endParaRPr b="0" i="0" sz="15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5994916" y="6972657"/>
            <a:ext cx="7574875" cy="31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59"/>
              <a:buFont typeface="Arimo"/>
              <a:buChar char="•"/>
            </a:pPr>
            <a:r>
              <a:rPr b="0" i="0" lang="en-US" sz="1559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Combines CNN and ResNet-50 for linguistic variety.</a:t>
            </a:r>
            <a:endParaRPr b="0" i="0" sz="15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5994916" y="7368540"/>
            <a:ext cx="7574875" cy="31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59"/>
              <a:buFont typeface="Arimo"/>
              <a:buChar char="•"/>
            </a:pPr>
            <a:r>
              <a:rPr b="0" i="0" lang="en-US" sz="1559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Outperforms traditional LSTM in sentence structure details.</a:t>
            </a:r>
            <a:endParaRPr b="0" i="0" sz="15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highlight>
                  <a:srgbClr val="E94949"/>
                </a:highlight>
                <a:latin typeface="Nunito"/>
                <a:ea typeface="Nunito"/>
                <a:cs typeface="Nunito"/>
                <a:sym typeface="Nunito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8" name="Google Shape;7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/>
          <p:nvPr/>
        </p:nvSpPr>
        <p:spPr>
          <a:xfrm>
            <a:off x="833201" y="677350"/>
            <a:ext cx="9306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Syne"/>
              <a:buNone/>
            </a:pPr>
            <a:r>
              <a:rPr b="1" i="0" lang="en-US" sz="4374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Data collection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1188601" y="1704975"/>
            <a:ext cx="8951000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Calibri"/>
              <a:buAutoNum type="arabicPeriod"/>
            </a:pPr>
            <a:r>
              <a:rPr b="1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Dataset Selection: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6"/>
          <p:cNvSpPr/>
          <p:nvPr/>
        </p:nvSpPr>
        <p:spPr>
          <a:xfrm>
            <a:off x="1544122" y="2310289"/>
            <a:ext cx="8595479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Initiated analysis with Flickr 8k dataset.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6"/>
          <p:cNvSpPr/>
          <p:nvPr/>
        </p:nvSpPr>
        <p:spPr>
          <a:xfrm>
            <a:off x="1544122" y="2754511"/>
            <a:ext cx="8595479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Expanded dataset to include Flickr 30k images.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6"/>
          <p:cNvSpPr/>
          <p:nvPr/>
        </p:nvSpPr>
        <p:spPr>
          <a:xfrm>
            <a:off x="1544122" y="3198733"/>
            <a:ext cx="8595479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Combined various sources, resulting in 39,100 photos.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6"/>
          <p:cNvSpPr/>
          <p:nvPr/>
        </p:nvSpPr>
        <p:spPr>
          <a:xfrm>
            <a:off x="1188601" y="3642955"/>
            <a:ext cx="8951000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Calibri"/>
              <a:buAutoNum type="arabicPeriod" startAt="2"/>
            </a:pPr>
            <a:r>
              <a:rPr b="1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Linguistic Diversity: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6"/>
          <p:cNvSpPr/>
          <p:nvPr/>
        </p:nvSpPr>
        <p:spPr>
          <a:xfrm>
            <a:off x="1544122" y="4087178"/>
            <a:ext cx="8595479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Each image linked to a minimum of five Bengali subtitles.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6"/>
          <p:cNvSpPr/>
          <p:nvPr/>
        </p:nvSpPr>
        <p:spPr>
          <a:xfrm>
            <a:off x="1544122" y="4531400"/>
            <a:ext cx="8595479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Methodical approach for conveying language intricacies.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6"/>
          <p:cNvSpPr/>
          <p:nvPr/>
        </p:nvSpPr>
        <p:spPr>
          <a:xfrm>
            <a:off x="1188601" y="4975622"/>
            <a:ext cx="8951000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Calibri"/>
              <a:buAutoNum type="arabicPeriod" startAt="3"/>
            </a:pPr>
            <a:r>
              <a:rPr b="1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Data Cleansing: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6"/>
          <p:cNvSpPr/>
          <p:nvPr/>
        </p:nvSpPr>
        <p:spPr>
          <a:xfrm>
            <a:off x="1544122" y="5419844"/>
            <a:ext cx="8595479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Rigorous cleansing process to enhance dataset quality.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6"/>
          <p:cNvSpPr/>
          <p:nvPr/>
        </p:nvSpPr>
        <p:spPr>
          <a:xfrm>
            <a:off x="1544122" y="5864066"/>
            <a:ext cx="8595479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Eliminated duplicates and irrelevant captions.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1188601" y="6308288"/>
            <a:ext cx="8951000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Calibri"/>
              <a:buAutoNum type="arabicPeriod" startAt="4"/>
            </a:pPr>
            <a:r>
              <a:rPr b="1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Audio Synthesis: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6"/>
          <p:cNvSpPr/>
          <p:nvPr/>
        </p:nvSpPr>
        <p:spPr>
          <a:xfrm>
            <a:off x="1544122" y="6752511"/>
            <a:ext cx="8595479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Utilized 'gtts' (Google Text-to-Speech) module.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6"/>
          <p:cNvSpPr/>
          <p:nvPr/>
        </p:nvSpPr>
        <p:spPr>
          <a:xfrm>
            <a:off x="1544122" y="7196733"/>
            <a:ext cx="8595479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Char char="•"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Converted written explanations into audio for accessibility.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highlight>
                  <a:srgbClr val="E94949"/>
                </a:highlight>
                <a:latin typeface="Nunito"/>
                <a:ea typeface="Nunito"/>
                <a:cs typeface="Nunito"/>
                <a:sym typeface="Nunito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7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1" name="Google Shape;10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0" y="0"/>
            <a:ext cx="3657600" cy="8231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7"/>
          <p:cNvSpPr/>
          <p:nvPr/>
        </p:nvSpPr>
        <p:spPr>
          <a:xfrm>
            <a:off x="1150025" y="533400"/>
            <a:ext cx="3879890" cy="606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18"/>
              <a:buFont typeface="Syne"/>
              <a:buNone/>
            </a:pPr>
            <a:r>
              <a:rPr b="1" i="0" lang="en-US" sz="3818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Methodology</a:t>
            </a:r>
            <a:endParaRPr b="0" i="0" sz="38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7"/>
          <p:cNvSpPr/>
          <p:nvPr/>
        </p:nvSpPr>
        <p:spPr>
          <a:xfrm>
            <a:off x="1248775" y="1394200"/>
            <a:ext cx="83625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28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  </a:t>
            </a:r>
            <a:r>
              <a:rPr b="1" lang="en-US" sz="1528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1. </a:t>
            </a:r>
            <a:r>
              <a:rPr b="1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CNN: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7"/>
          <p:cNvSpPr/>
          <p:nvPr/>
        </p:nvSpPr>
        <p:spPr>
          <a:xfrm>
            <a:off x="1770698" y="1959054"/>
            <a:ext cx="8052078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28"/>
              <a:buFont typeface="Arimo"/>
              <a:buChar char="•"/>
            </a:pPr>
            <a:r>
              <a:rPr b="0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Core for image processing and classification.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"/>
          <p:cNvSpPr/>
          <p:nvPr/>
        </p:nvSpPr>
        <p:spPr>
          <a:xfrm>
            <a:off x="1770698" y="2346841"/>
            <a:ext cx="8052078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28"/>
              <a:buFont typeface="Arimo"/>
              <a:buChar char="•"/>
            </a:pPr>
            <a:r>
              <a:rPr b="0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Inspired by visual cortex and ImageNet.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7"/>
          <p:cNvSpPr/>
          <p:nvPr/>
        </p:nvSpPr>
        <p:spPr>
          <a:xfrm>
            <a:off x="1770698" y="2734628"/>
            <a:ext cx="8052078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28"/>
              <a:buFont typeface="Arimo"/>
              <a:buChar char="•"/>
            </a:pPr>
            <a:r>
              <a:rPr b="0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Comprises convolutional, pooling, and fully connected layers.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"/>
          <p:cNvSpPr/>
          <p:nvPr/>
        </p:nvSpPr>
        <p:spPr>
          <a:xfrm>
            <a:off x="1460421" y="3122414"/>
            <a:ext cx="8362355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7"/>
          <p:cNvSpPr/>
          <p:nvPr/>
        </p:nvSpPr>
        <p:spPr>
          <a:xfrm>
            <a:off x="1770698" y="3510201"/>
            <a:ext cx="8052078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1770698" y="3897987"/>
            <a:ext cx="8052078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7"/>
          <p:cNvSpPr/>
          <p:nvPr/>
        </p:nvSpPr>
        <p:spPr>
          <a:xfrm>
            <a:off x="1770698" y="4285774"/>
            <a:ext cx="8052078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895875" y="3122375"/>
            <a:ext cx="89268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28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2.  </a:t>
            </a:r>
            <a:r>
              <a:rPr b="1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LSTM: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1770700" y="3510279"/>
            <a:ext cx="8052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28"/>
              <a:buFont typeface="Arimo"/>
              <a:buChar char="•"/>
            </a:pPr>
            <a:r>
              <a:rPr b="0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Key for NLP sequential data processing.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7"/>
          <p:cNvSpPr/>
          <p:nvPr/>
        </p:nvSpPr>
        <p:spPr>
          <a:xfrm>
            <a:off x="1770700" y="3898126"/>
            <a:ext cx="8052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28"/>
              <a:buFont typeface="Arimo"/>
              <a:buChar char="•"/>
            </a:pPr>
            <a:r>
              <a:rPr b="0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Excels in contextual information capture.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1770700" y="4286042"/>
            <a:ext cx="8052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28"/>
              <a:buFont typeface="Arimo"/>
              <a:buChar char="•"/>
            </a:pPr>
            <a:r>
              <a:rPr b="0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Gates enhance sentence understanding.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7"/>
          <p:cNvSpPr/>
          <p:nvPr/>
        </p:nvSpPr>
        <p:spPr>
          <a:xfrm>
            <a:off x="895875" y="4673900"/>
            <a:ext cx="90684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28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3. </a:t>
            </a:r>
            <a:r>
              <a:rPr b="1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VGG-16: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7"/>
          <p:cNvSpPr/>
          <p:nvPr/>
        </p:nvSpPr>
        <p:spPr>
          <a:xfrm>
            <a:off x="1770700" y="4999102"/>
            <a:ext cx="8052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28"/>
              <a:buFont typeface="Arimo"/>
              <a:buChar char="•"/>
            </a:pPr>
            <a:r>
              <a:rPr b="0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Simonyan and Zisserman's ILSVRC 2014 model.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7"/>
          <p:cNvSpPr/>
          <p:nvPr/>
        </p:nvSpPr>
        <p:spPr>
          <a:xfrm>
            <a:off x="1770700" y="5386966"/>
            <a:ext cx="8052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28"/>
              <a:buFont typeface="Arimo"/>
              <a:buChar char="•"/>
            </a:pPr>
            <a:r>
              <a:rPr b="0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3x3 filters, max-pooling, fully connected layers.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1770700" y="5774909"/>
            <a:ext cx="8052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28"/>
              <a:buFont typeface="Arimo"/>
              <a:buChar char="•"/>
            </a:pPr>
            <a:r>
              <a:rPr b="0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Top positions in object localization and categorization.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1248825" y="6162800"/>
            <a:ext cx="1079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D9E1FF"/>
                </a:solidFill>
              </a:rPr>
              <a:t> 4. Google tts voice</a:t>
            </a:r>
            <a:endParaRPr b="1" sz="1500">
              <a:solidFill>
                <a:srgbClr val="D9E1FF"/>
              </a:solidFill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1770700" y="6563000"/>
            <a:ext cx="105873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1" marL="68580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28"/>
              <a:buFont typeface="Arimo"/>
              <a:buChar char="•"/>
            </a:pPr>
            <a:r>
              <a:rPr lang="en-US" sz="1528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Different languages, genders, and dialects for different listening</a:t>
            </a:r>
            <a:r>
              <a:rPr lang="en-US" sz="1528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sz="1528">
              <a:solidFill>
                <a:srgbClr val="D9E1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1" marL="68580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28"/>
              <a:buFont typeface="Arimo"/>
              <a:buChar char="•"/>
            </a:pPr>
            <a:r>
              <a:rPr lang="en-US" sz="1528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Speech rate and pitch can be customised for different applications.</a:t>
            </a:r>
            <a:endParaRPr sz="1528">
              <a:solidFill>
                <a:srgbClr val="D9E1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91440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8">
              <a:solidFill>
                <a:srgbClr val="D9E1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         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" name="Google Shape;121;p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highlight>
                  <a:srgbClr val="E94949"/>
                </a:highlight>
                <a:latin typeface="Nunito"/>
                <a:ea typeface="Nunito"/>
                <a:cs typeface="Nunito"/>
                <a:sym typeface="Nunito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9" name="Google Shape;12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8"/>
          <p:cNvSpPr/>
          <p:nvPr/>
        </p:nvSpPr>
        <p:spPr>
          <a:xfrm>
            <a:off x="986476" y="675525"/>
            <a:ext cx="70818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Syne"/>
              <a:buNone/>
            </a:pPr>
            <a:r>
              <a:rPr b="1" i="0" lang="en-US" sz="3800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Result Analysis</a:t>
            </a:r>
            <a:endParaRPr b="0" i="0" sz="3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1188601" y="1561671"/>
            <a:ext cx="895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7025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00"/>
              <a:buFont typeface="Calibri"/>
              <a:buAutoNum type="arabicPeriod"/>
            </a:pPr>
            <a:r>
              <a:rPr b="1" i="0" lang="en-US" sz="150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Model Comparison: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8"/>
          <p:cNvSpPr/>
          <p:nvPr/>
        </p:nvSpPr>
        <p:spPr>
          <a:xfrm>
            <a:off x="1544122" y="2037209"/>
            <a:ext cx="8595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7025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00"/>
              <a:buFont typeface="Arimo"/>
              <a:buChar char="•"/>
            </a:pPr>
            <a:r>
              <a:rPr b="0" i="0" lang="en-US" sz="150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Analyzed VGG16 and LSTM architectures for accuracy.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1544122" y="2491345"/>
            <a:ext cx="8595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7025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00"/>
              <a:buFont typeface="Arimo"/>
              <a:buChar char="•"/>
            </a:pPr>
            <a:r>
              <a:rPr b="0" i="0" lang="en-US" sz="150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Implemented a tokenizer to establish a photo-caption connection.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1188601" y="2976779"/>
            <a:ext cx="895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7025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00"/>
              <a:buFont typeface="Calibri"/>
              <a:buAutoNum type="arabicPeriod" startAt="2"/>
            </a:pPr>
            <a:r>
              <a:rPr b="1" i="0" lang="en-US" sz="150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Training Details: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/>
          <p:nvPr/>
        </p:nvSpPr>
        <p:spPr>
          <a:xfrm>
            <a:off x="1544185" y="3400401"/>
            <a:ext cx="8595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7025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00"/>
              <a:buFont typeface="Arimo"/>
              <a:buChar char="•"/>
            </a:pPr>
            <a:r>
              <a:rPr b="0" i="0" lang="en-US" sz="150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Batch size: 32, Epochs: 10.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1544060" y="3849773"/>
            <a:ext cx="8595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7025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00"/>
              <a:buFont typeface="Arimo"/>
              <a:buChar char="•"/>
            </a:pPr>
            <a:r>
              <a:rPr b="0" i="0" lang="en-US" sz="150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Training duration per epoch: 3789.5 seconds.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/>
          <p:nvPr/>
        </p:nvSpPr>
        <p:spPr>
          <a:xfrm>
            <a:off x="1188651" y="4299145"/>
            <a:ext cx="895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7025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00"/>
              <a:buFont typeface="Calibri"/>
              <a:buAutoNum type="arabicPeriod" startAt="3"/>
            </a:pPr>
            <a:r>
              <a:rPr b="1" i="0" lang="en-US" sz="150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Performance Metrics: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1544122" y="4745943"/>
            <a:ext cx="8595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7025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00"/>
              <a:buFont typeface="Arimo"/>
              <a:buChar char="•"/>
            </a:pPr>
            <a:r>
              <a:rPr b="0" i="0" lang="en-US" sz="150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Achieved accuracy: 97.1391%, Loss: 2.8609%.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1544235" y="5208190"/>
            <a:ext cx="8595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7025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00"/>
              <a:buFont typeface="Arimo"/>
              <a:buChar char="•"/>
            </a:pPr>
            <a:r>
              <a:rPr b="0" i="0" lang="en-US" sz="150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Evaluated performance using BLEU-1 (0.532062) and BLEU-2 (0.353796) scores.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1129651" y="5925175"/>
            <a:ext cx="895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7025" lvl="0" marL="3429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00"/>
              <a:buFont typeface="Calibri"/>
              <a:buAutoNum type="arabicPeriod" startAt="4"/>
            </a:pPr>
            <a:r>
              <a:rPr b="1" i="0" lang="en-US" sz="150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Visual Representations: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8"/>
          <p:cNvSpPr/>
          <p:nvPr/>
        </p:nvSpPr>
        <p:spPr>
          <a:xfrm>
            <a:off x="1307397" y="6430497"/>
            <a:ext cx="8595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7025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00"/>
              <a:buFont typeface="Arimo"/>
              <a:buChar char="•"/>
            </a:pPr>
            <a:r>
              <a:rPr b="0" i="0" lang="en-US" sz="150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Bengali language excels in generating connected visual and textual representations.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1307400" y="6935816"/>
            <a:ext cx="85956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7025" lvl="1" marL="68580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00"/>
              <a:buFont typeface="Arimo"/>
              <a:buChar char="•"/>
            </a:pPr>
            <a:r>
              <a:rPr b="0" i="0" lang="en-US" sz="150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See Fig. 6 and Fig. 7 </a:t>
            </a:r>
            <a:r>
              <a:rPr b="0" i="0" lang="en-US" sz="150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for photos and corresponding predicted textual representations.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highlight>
                  <a:srgbClr val="E94949"/>
                </a:highlight>
                <a:latin typeface="Nunito"/>
                <a:ea typeface="Nunito"/>
                <a:cs typeface="Nunito"/>
                <a:sym typeface="Nunito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1" name="Google Shape;15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0" y="0"/>
            <a:ext cx="3657600" cy="8231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9"/>
          <p:cNvSpPr/>
          <p:nvPr/>
        </p:nvSpPr>
        <p:spPr>
          <a:xfrm>
            <a:off x="1150025" y="533400"/>
            <a:ext cx="3879890" cy="606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18"/>
              <a:buFont typeface="Syne"/>
              <a:buNone/>
            </a:pPr>
            <a:r>
              <a:rPr b="1" i="0" lang="en-US" sz="3818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Limitations</a:t>
            </a:r>
            <a:endParaRPr b="0" i="0" sz="38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9"/>
          <p:cNvSpPr/>
          <p:nvPr/>
        </p:nvSpPr>
        <p:spPr>
          <a:xfrm>
            <a:off x="1460421" y="1430536"/>
            <a:ext cx="83625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1460421" y="1818323"/>
            <a:ext cx="83625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5628" lvl="0" marL="4572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28"/>
              <a:buFont typeface="Arimo"/>
              <a:buAutoNum type="arabicPeriod"/>
            </a:pPr>
            <a:r>
              <a:rPr b="1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Accuracy Challenges: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1770698" y="2276429"/>
            <a:ext cx="80520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28"/>
              <a:buFont typeface="Arimo"/>
              <a:buChar char="•"/>
            </a:pPr>
            <a:r>
              <a:rPr b="0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Image captioning in NLP varies with image complexity.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/>
          <p:nvPr/>
        </p:nvSpPr>
        <p:spPr>
          <a:xfrm>
            <a:off x="1770698" y="2699391"/>
            <a:ext cx="80520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28"/>
              <a:buFont typeface="Arimo"/>
              <a:buChar char="•"/>
            </a:pPr>
            <a:r>
              <a:rPr b="0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Challenges in crafting captions for intricate or ambiguous scenes.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9"/>
          <p:cNvSpPr/>
          <p:nvPr/>
        </p:nvSpPr>
        <p:spPr>
          <a:xfrm>
            <a:off x="1460421" y="3122414"/>
            <a:ext cx="83625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28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2. 	</a:t>
            </a:r>
            <a:r>
              <a:rPr b="1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Quality Dependency: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9"/>
          <p:cNvSpPr/>
          <p:nvPr/>
        </p:nvSpPr>
        <p:spPr>
          <a:xfrm>
            <a:off x="1770698" y="3510201"/>
            <a:ext cx="8052078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28"/>
              <a:buFont typeface="Arimo"/>
              <a:buChar char="•"/>
            </a:pPr>
            <a:r>
              <a:rPr b="0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System performance linked to image quality.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9"/>
          <p:cNvSpPr/>
          <p:nvPr/>
        </p:nvSpPr>
        <p:spPr>
          <a:xfrm>
            <a:off x="1770698" y="3897987"/>
            <a:ext cx="8052078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28"/>
              <a:buFont typeface="Arimo"/>
              <a:buChar char="•"/>
            </a:pPr>
            <a:r>
              <a:rPr b="0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Blurry or unclear pictures impact accuracy.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9"/>
          <p:cNvSpPr/>
          <p:nvPr/>
        </p:nvSpPr>
        <p:spPr>
          <a:xfrm>
            <a:off x="1460421" y="4285774"/>
            <a:ext cx="8362355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28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3. 	</a:t>
            </a:r>
            <a:r>
              <a:rPr b="1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User Adoption: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9"/>
          <p:cNvSpPr/>
          <p:nvPr/>
        </p:nvSpPr>
        <p:spPr>
          <a:xfrm>
            <a:off x="1770698" y="4673560"/>
            <a:ext cx="8052078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28"/>
              <a:buFont typeface="Arimo"/>
              <a:buChar char="•"/>
            </a:pPr>
            <a:r>
              <a:rPr b="0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Success depends on user acceptance.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9"/>
          <p:cNvSpPr/>
          <p:nvPr/>
        </p:nvSpPr>
        <p:spPr>
          <a:xfrm>
            <a:off x="1770698" y="5061347"/>
            <a:ext cx="8052078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28"/>
              <a:buFont typeface="Arimo"/>
              <a:buChar char="•"/>
            </a:pPr>
            <a:r>
              <a:rPr b="0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Influenced by personal preferences and tech comfort.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9"/>
          <p:cNvSpPr/>
          <p:nvPr/>
        </p:nvSpPr>
        <p:spPr>
          <a:xfrm>
            <a:off x="1460421" y="5449133"/>
            <a:ext cx="8362355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28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4.	</a:t>
            </a:r>
            <a:r>
              <a:rPr b="1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Technological Accessibility: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1770698" y="5836920"/>
            <a:ext cx="8052078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28"/>
              <a:buFont typeface="Arimo"/>
              <a:buChar char="•"/>
            </a:pPr>
            <a:r>
              <a:rPr b="0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Utility relies on easy tech access.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1770698" y="6224707"/>
            <a:ext cx="8052078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28"/>
              <a:buFont typeface="Arimo"/>
              <a:buChar char="•"/>
            </a:pPr>
            <a:r>
              <a:rPr b="0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Requires smartphones and capable devices.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1460421" y="6612493"/>
            <a:ext cx="8362355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28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5. 	</a:t>
            </a:r>
            <a:r>
              <a:rPr b="1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R&amp;D Challenges: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1770698" y="7000280"/>
            <a:ext cx="8052078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28"/>
              <a:buFont typeface="Arimo"/>
              <a:buChar char="•"/>
            </a:pPr>
            <a:r>
              <a:rPr b="0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Acknowledges inherent research challenges.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1770698" y="7388066"/>
            <a:ext cx="8052078" cy="31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85800" marR="0" rtl="0" algn="l">
              <a:lnSpc>
                <a:spcPct val="159947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28"/>
              <a:buFont typeface="Arimo"/>
              <a:buChar char="•"/>
            </a:pPr>
            <a:r>
              <a:rPr b="0" i="0" lang="en-US" sz="1528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Emphasizes the need for improvement.</a:t>
            </a:r>
            <a:endParaRPr b="0" i="0" sz="152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highlight>
                  <a:srgbClr val="E94949"/>
                </a:highlight>
                <a:latin typeface="Nunito"/>
                <a:ea typeface="Nunito"/>
                <a:cs typeface="Nunito"/>
                <a:sym typeface="Nunito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7" name="Google Shape;17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0" y="0"/>
            <a:ext cx="3657600" cy="823317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0"/>
          <p:cNvSpPr/>
          <p:nvPr/>
        </p:nvSpPr>
        <p:spPr>
          <a:xfrm>
            <a:off x="936665" y="559713"/>
            <a:ext cx="4070747" cy="636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7"/>
              <a:buFont typeface="Syne"/>
              <a:buNone/>
            </a:pPr>
            <a:r>
              <a:rPr b="1" i="0" lang="en-US" sz="3800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Future work</a:t>
            </a:r>
            <a:endParaRPr b="0" i="0" sz="3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"/>
          <p:cNvSpPr/>
          <p:nvPr/>
        </p:nvSpPr>
        <p:spPr>
          <a:xfrm>
            <a:off x="1178013" y="1869913"/>
            <a:ext cx="8942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3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1.	</a:t>
            </a:r>
            <a:r>
              <a:rPr b="1" i="0" lang="en-US" sz="1503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Advanced Algorithms:</a:t>
            </a:r>
            <a:endParaRPr b="0" i="0" sz="150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1587818" y="2369908"/>
            <a:ext cx="84483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1" marL="685800" marR="0" rtl="0" algn="l">
              <a:lnSpc>
                <a:spcPct val="15995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03"/>
              <a:buFont typeface="Arimo"/>
              <a:buChar char="•"/>
            </a:pPr>
            <a:r>
              <a:rPr b="0" i="0" lang="en-US" sz="1503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Continuous refinement for precise image descriptions.</a:t>
            </a:r>
            <a:endParaRPr b="0" i="0" sz="150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"/>
          <p:cNvSpPr/>
          <p:nvPr/>
        </p:nvSpPr>
        <p:spPr>
          <a:xfrm>
            <a:off x="1262301" y="2869882"/>
            <a:ext cx="8773835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3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2.	</a:t>
            </a:r>
            <a:r>
              <a:rPr b="1" i="0" lang="en-US" sz="1503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Multilingual Expansion:</a:t>
            </a:r>
            <a:endParaRPr b="0" i="0" sz="150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"/>
          <p:cNvSpPr/>
          <p:nvPr/>
        </p:nvSpPr>
        <p:spPr>
          <a:xfrm>
            <a:off x="1587818" y="3276957"/>
            <a:ext cx="8448318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1" marL="685800" marR="0" rtl="0" algn="l">
              <a:lnSpc>
                <a:spcPct val="15995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03"/>
              <a:buFont typeface="Arimo"/>
              <a:buChar char="•"/>
            </a:pPr>
            <a:r>
              <a:rPr b="0" i="0" lang="en-US" sz="1503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Inclusion of more languages with robust language processing.</a:t>
            </a:r>
            <a:endParaRPr b="0" i="0" sz="150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1262301" y="3684032"/>
            <a:ext cx="8773835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3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3.	</a:t>
            </a:r>
            <a:r>
              <a:rPr b="1" i="0" lang="en-US" sz="1503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Real-Time Interaction:</a:t>
            </a:r>
            <a:endParaRPr b="0" i="0" sz="150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1587818" y="4091107"/>
            <a:ext cx="8448318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1" marL="685800" marR="0" rtl="0" algn="l">
              <a:lnSpc>
                <a:spcPct val="15995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03"/>
              <a:buFont typeface="Arimo"/>
              <a:buChar char="•"/>
            </a:pPr>
            <a:r>
              <a:rPr b="0" i="0" lang="en-US" sz="1503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Optimization for instant picture processing, minimizing delays.</a:t>
            </a:r>
            <a:endParaRPr b="0" i="0" sz="150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"/>
          <p:cNvSpPr/>
          <p:nvPr/>
        </p:nvSpPr>
        <p:spPr>
          <a:xfrm>
            <a:off x="1262301" y="4498181"/>
            <a:ext cx="8773835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3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4.	</a:t>
            </a:r>
            <a:r>
              <a:rPr b="1" i="0" lang="en-US" sz="1503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User-Centric Design:</a:t>
            </a:r>
            <a:endParaRPr b="0" i="0" sz="150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0"/>
          <p:cNvSpPr/>
          <p:nvPr/>
        </p:nvSpPr>
        <p:spPr>
          <a:xfrm>
            <a:off x="1587818" y="4905256"/>
            <a:ext cx="8448318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1" marL="685800" marR="0" rtl="0" algn="l">
              <a:lnSpc>
                <a:spcPct val="15995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03"/>
              <a:buFont typeface="Arimo"/>
              <a:buChar char="•"/>
            </a:pPr>
            <a:r>
              <a:rPr b="0" i="0" lang="en-US" sz="1503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Incorporation of user feedback and smart design strategies.</a:t>
            </a:r>
            <a:endParaRPr b="0" i="0" sz="150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1262301" y="5312331"/>
            <a:ext cx="8773835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3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5.	</a:t>
            </a:r>
            <a:r>
              <a:rPr b="1" i="0" lang="en-US" sz="1503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Wearable Integration:</a:t>
            </a:r>
            <a:endParaRPr b="0" i="0" sz="150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1587818" y="5719405"/>
            <a:ext cx="8448318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1" marL="685800" marR="0" rtl="0" algn="l">
              <a:lnSpc>
                <a:spcPct val="15995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03"/>
              <a:buFont typeface="Arimo"/>
              <a:buChar char="•"/>
            </a:pPr>
            <a:r>
              <a:rPr b="0" i="0" lang="en-US" sz="1503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Seamless connectivity with wearable tech for user convenience.</a:t>
            </a:r>
            <a:endParaRPr b="0" i="0" sz="150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"/>
          <p:cNvSpPr/>
          <p:nvPr/>
        </p:nvSpPr>
        <p:spPr>
          <a:xfrm>
            <a:off x="1262301" y="6126480"/>
            <a:ext cx="8773835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3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6.	</a:t>
            </a:r>
            <a:r>
              <a:rPr b="1" i="0" lang="en-US" sz="1503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Crowdsourced Descriptions:</a:t>
            </a:r>
            <a:endParaRPr b="0" i="0" sz="150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1587818" y="6533555"/>
            <a:ext cx="8448318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1" marL="685800" marR="0" rtl="0" algn="l">
              <a:lnSpc>
                <a:spcPct val="15995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03"/>
              <a:buFont typeface="Arimo"/>
              <a:buChar char="•"/>
            </a:pPr>
            <a:r>
              <a:rPr b="0" i="0" lang="en-US" sz="1503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Gathering detailed information from the public for diverse visual scenarios.</a:t>
            </a:r>
            <a:endParaRPr b="0" i="0" sz="150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1262301" y="6940629"/>
            <a:ext cx="8773835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3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7.	</a:t>
            </a:r>
            <a:r>
              <a:rPr b="1" i="0" lang="en-US" sz="1503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Collaboration with Accessibility Organizations:</a:t>
            </a:r>
            <a:endParaRPr b="0" i="0" sz="150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1587818" y="7347704"/>
            <a:ext cx="8448318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1" marL="685800" marR="0" rtl="0" algn="l">
              <a:lnSpc>
                <a:spcPct val="15995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503"/>
              <a:buFont typeface="Arimo"/>
              <a:buChar char="•"/>
            </a:pPr>
            <a:r>
              <a:rPr b="0" i="0" lang="en-US" sz="1503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Forming partnerships with accessibility groups for broader impact.</a:t>
            </a:r>
            <a:endParaRPr b="0" i="0" sz="150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highlight>
                  <a:srgbClr val="E94949"/>
                </a:highlight>
                <a:latin typeface="Nunito"/>
                <a:ea typeface="Nunito"/>
                <a:cs typeface="Nunito"/>
                <a:sym typeface="Nunito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1" name="Google Shape;20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1"/>
          <p:cNvSpPr/>
          <p:nvPr/>
        </p:nvSpPr>
        <p:spPr>
          <a:xfrm>
            <a:off x="6319599" y="3767614"/>
            <a:ext cx="4443889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Syne"/>
              <a:buNone/>
            </a:pPr>
            <a:r>
              <a:rPr b="1" i="0" lang="en-US" sz="4374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THANK YOU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